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LthVJctVXMcUp8RqAFdCV/Gq5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3E5D0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5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15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15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15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15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26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26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28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28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1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E5D0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BE347"/>
            </a:gs>
            <a:gs pos="10000">
              <a:srgbClr val="ABE347"/>
            </a:gs>
            <a:gs pos="100000">
              <a:srgbClr val="4B7700"/>
            </a:gs>
          </a:gsLst>
          <a:lin ang="61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4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" name="Google Shape;7;p14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4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4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0;p14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14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E5D0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93E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293E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293E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293E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293E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293E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293E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293E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293E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293E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293E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1524000" y="37272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b="1" dirty="0"/>
              <a:t>INTRODUCTION TO GEARS </a:t>
            </a:r>
            <a:br>
              <a:rPr lang="en-US" b="1" dirty="0"/>
            </a:br>
            <a:r>
              <a:rPr lang="en-US" b="1" dirty="0"/>
              <a:t>					&amp;</a:t>
            </a:r>
            <a:br>
              <a:rPr lang="en-US" b="1" dirty="0"/>
            </a:br>
            <a:r>
              <a:rPr lang="en-US" b="1" dirty="0"/>
              <a:t> GEAR RATIOS</a:t>
            </a:r>
            <a:endParaRPr dirty="0"/>
          </a:p>
        </p:txBody>
      </p:sp>
      <p:pic>
        <p:nvPicPr>
          <p:cNvPr id="140" name="Google Shape;14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8611" y="2928470"/>
            <a:ext cx="5305725" cy="121693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"/>
          <p:cNvSpPr/>
          <p:nvPr/>
        </p:nvSpPr>
        <p:spPr>
          <a:xfrm>
            <a:off x="3774616" y="3000314"/>
            <a:ext cx="24609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Brought to you by:</a:t>
            </a:r>
            <a:endParaRPr/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4646" y="4217773"/>
            <a:ext cx="2259690" cy="226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 descr="https://lh5.googleusercontent.com/lKi10np4cSw0l8XrD_EIc67ARRBo7hU7VElIqovRbpT04_t8oGYXPiA5jYFF_kPEhrdyK4quyNJPcSkSJ5icAnO0i9YS35fXz4aSRGHSfucoVvvnAi1wqpB6kjY3O64QTaHwuUw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8611" y="4259798"/>
            <a:ext cx="2832524" cy="222299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/>
          <p:nvPr/>
        </p:nvSpPr>
        <p:spPr>
          <a:xfrm>
            <a:off x="6896362" y="4259798"/>
            <a:ext cx="215702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Electric Vehicle Challenge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>
            <a:spLocks noGrp="1"/>
          </p:cNvSpPr>
          <p:nvPr>
            <p:ph type="title"/>
          </p:nvPr>
        </p:nvSpPr>
        <p:spPr>
          <a:xfrm>
            <a:off x="164259" y="0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TORQUE VS. SPEED (CONT.)</a:t>
            </a:r>
            <a:endParaRPr/>
          </a:p>
        </p:txBody>
      </p:sp>
      <p:sp>
        <p:nvSpPr>
          <p:cNvPr id="265" name="Google Shape;265;p10"/>
          <p:cNvSpPr txBox="1"/>
          <p:nvPr/>
        </p:nvSpPr>
        <p:spPr>
          <a:xfrm>
            <a:off x="493058" y="1219200"/>
            <a:ext cx="84716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happens when you change the speed or the torque? </a:t>
            </a:r>
            <a:endParaRPr/>
          </a:p>
        </p:txBody>
      </p:sp>
      <p:pic>
        <p:nvPicPr>
          <p:cNvPr id="266" name="Google Shape;266;p10" descr="http://images.wisegeek.com/dc-motor.jpg"/>
          <p:cNvPicPr preferRelativeResize="0"/>
          <p:nvPr/>
        </p:nvPicPr>
        <p:blipFill rotWithShape="1">
          <a:blip r:embed="rId3">
            <a:alphaModFix/>
          </a:blip>
          <a:srcRect l="6465" t="8433" r="9118" b="8810"/>
          <a:stretch/>
        </p:blipFill>
        <p:spPr>
          <a:xfrm>
            <a:off x="295835" y="2807732"/>
            <a:ext cx="3236260" cy="251908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0"/>
          <p:cNvSpPr/>
          <p:nvPr/>
        </p:nvSpPr>
        <p:spPr>
          <a:xfrm>
            <a:off x="493058" y="5544089"/>
            <a:ext cx="277992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 Output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US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1150 W</a:t>
            </a:r>
            <a:r>
              <a:rPr lang="en-US" sz="2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/>
          </a:p>
        </p:txBody>
      </p:sp>
      <p:sp>
        <p:nvSpPr>
          <p:cNvPr id="268" name="Google Shape;268;p10"/>
          <p:cNvSpPr/>
          <p:nvPr/>
        </p:nvSpPr>
        <p:spPr>
          <a:xfrm>
            <a:off x="3766759" y="3164558"/>
            <a:ext cx="962123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endParaRPr/>
          </a:p>
        </p:txBody>
      </p:sp>
      <p:pic>
        <p:nvPicPr>
          <p:cNvPr id="269" name="Google Shape;269;p10" descr="http://upload.wikimedia.org/wikipedia/commons/2/21/Torqu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5946" y="3279260"/>
            <a:ext cx="2413733" cy="157602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"/>
          <p:cNvSpPr/>
          <p:nvPr/>
        </p:nvSpPr>
        <p:spPr>
          <a:xfrm>
            <a:off x="7846713" y="3625058"/>
            <a:ext cx="70724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*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10" descr="http://www.rpm.org/chrome/site/rpm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08539" y="3304063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0"/>
          <p:cNvSpPr/>
          <p:nvPr/>
        </p:nvSpPr>
        <p:spPr>
          <a:xfrm>
            <a:off x="5260462" y="5326814"/>
            <a:ext cx="188224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Torque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(5.5 N-m)</a:t>
            </a:r>
            <a:endParaRPr sz="2000" b="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9138775" y="5326814"/>
            <a:ext cx="224452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(2000 RPM)</a:t>
            </a:r>
            <a:endParaRPr/>
          </a:p>
        </p:txBody>
      </p:sp>
      <p:cxnSp>
        <p:nvCxnSpPr>
          <p:cNvPr id="274" name="Google Shape;274;p10"/>
          <p:cNvCxnSpPr/>
          <p:nvPr/>
        </p:nvCxnSpPr>
        <p:spPr>
          <a:xfrm rot="10800000" flipH="1">
            <a:off x="7180729" y="5209365"/>
            <a:ext cx="8965" cy="788895"/>
          </a:xfrm>
          <a:prstGeom prst="straightConnector1">
            <a:avLst/>
          </a:prstGeom>
          <a:noFill/>
          <a:ln w="76200" cap="flat" cmpd="sng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75" name="Google Shape;275;p10"/>
          <p:cNvCxnSpPr/>
          <p:nvPr/>
        </p:nvCxnSpPr>
        <p:spPr>
          <a:xfrm>
            <a:off x="11383300" y="5326814"/>
            <a:ext cx="8965" cy="788895"/>
          </a:xfrm>
          <a:prstGeom prst="straightConnector1">
            <a:avLst/>
          </a:prstGeom>
          <a:noFill/>
          <a:ln w="76200" cap="flat" cmpd="sng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76" name="Google Shape;276;p10"/>
          <p:cNvSpPr txBox="1"/>
          <p:nvPr/>
        </p:nvSpPr>
        <p:spPr>
          <a:xfrm>
            <a:off x="4083191" y="1861146"/>
            <a:ext cx="30595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POWER = Torque * Speed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8924" y="90964"/>
            <a:ext cx="7232514" cy="6558393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1"/>
          <p:cNvSpPr/>
          <p:nvPr/>
        </p:nvSpPr>
        <p:spPr>
          <a:xfrm rot="6886425">
            <a:off x="7858896" y="5313406"/>
            <a:ext cx="996779" cy="47779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11"/>
          <p:cNvSpPr/>
          <p:nvPr/>
        </p:nvSpPr>
        <p:spPr>
          <a:xfrm rot="8496992">
            <a:off x="2730843" y="544391"/>
            <a:ext cx="996779" cy="47779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11"/>
          <p:cNvSpPr/>
          <p:nvPr/>
        </p:nvSpPr>
        <p:spPr>
          <a:xfrm>
            <a:off x="3601092" y="48239"/>
            <a:ext cx="4006225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Stall Torque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12.7 N-m for our motor</a:t>
            </a:r>
            <a:endParaRPr sz="1400" b="0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11"/>
          <p:cNvSpPr/>
          <p:nvPr/>
        </p:nvSpPr>
        <p:spPr>
          <a:xfrm>
            <a:off x="6781202" y="3922577"/>
            <a:ext cx="5450531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Load Speed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5,200 rpm for our motor</a:t>
            </a:r>
            <a:endParaRPr sz="1400" b="0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3023728" y="6104933"/>
            <a:ext cx="44999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Rotational Speed</a:t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 rot="-5400000">
            <a:off x="1250349" y="3016216"/>
            <a:ext cx="188865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Torque</a:t>
            </a:r>
            <a:endParaRPr/>
          </a:p>
        </p:txBody>
      </p:sp>
      <p:sp>
        <p:nvSpPr>
          <p:cNvPr id="288" name="Google Shape;288;p11"/>
          <p:cNvSpPr/>
          <p:nvPr/>
        </p:nvSpPr>
        <p:spPr>
          <a:xfrm>
            <a:off x="6608634" y="1888178"/>
            <a:ext cx="33407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Max Power</a:t>
            </a:r>
            <a:endParaRPr/>
          </a:p>
        </p:txBody>
      </p:sp>
      <p:sp>
        <p:nvSpPr>
          <p:cNvPr id="289" name="Google Shape;289;p11"/>
          <p:cNvSpPr/>
          <p:nvPr/>
        </p:nvSpPr>
        <p:spPr>
          <a:xfrm rot="3322551">
            <a:off x="5892587" y="2349719"/>
            <a:ext cx="411892" cy="172029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158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title"/>
          </p:nvPr>
        </p:nvSpPr>
        <p:spPr>
          <a:xfrm>
            <a:off x="0" y="348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LET’S GIVE IT A TRY!</a:t>
            </a:r>
            <a:br>
              <a:rPr lang="en-US"/>
            </a:br>
            <a:r>
              <a:rPr lang="en-US" sz="2000"/>
              <a:t>WHICH ONE OF THESE WILL GIVE YOU MORE TORQUE AND WHICH ONE WILL GIVE YOU MORE SPEED?</a:t>
            </a:r>
            <a:endParaRPr/>
          </a:p>
        </p:txBody>
      </p:sp>
      <p:pic>
        <p:nvPicPr>
          <p:cNvPr id="295" name="Google Shape;295;p12" descr="http://www.technologystudent.com/images5/gr2a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793" y="1939109"/>
            <a:ext cx="4556468" cy="37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2"/>
          <p:cNvSpPr/>
          <p:nvPr/>
        </p:nvSpPr>
        <p:spPr>
          <a:xfrm>
            <a:off x="1120345" y="1970999"/>
            <a:ext cx="639823" cy="511048"/>
          </a:xfrm>
          <a:prstGeom prst="rect">
            <a:avLst/>
          </a:prstGeom>
          <a:solidFill>
            <a:schemeClr val="lt1"/>
          </a:solidFill>
          <a:ln w="158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7" name="Google Shape;297;p12" descr="http://facweb.cs.depaul.edu/sgrais/images/Automaton/gr1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3152" y="1939109"/>
            <a:ext cx="3905679" cy="3742942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2"/>
          <p:cNvSpPr/>
          <p:nvPr/>
        </p:nvSpPr>
        <p:spPr>
          <a:xfrm>
            <a:off x="7619055" y="1970999"/>
            <a:ext cx="619279" cy="555781"/>
          </a:xfrm>
          <a:prstGeom prst="rect">
            <a:avLst/>
          </a:prstGeom>
          <a:solidFill>
            <a:schemeClr val="lt1"/>
          </a:solidFill>
          <a:ln w="158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12"/>
          <p:cNvSpPr txBox="1"/>
          <p:nvPr/>
        </p:nvSpPr>
        <p:spPr>
          <a:xfrm>
            <a:off x="2591766" y="5682051"/>
            <a:ext cx="10845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Torque</a:t>
            </a:r>
            <a:endParaRPr/>
          </a:p>
        </p:txBody>
      </p:sp>
      <p:sp>
        <p:nvSpPr>
          <p:cNvPr id="300" name="Google Shape;300;p12"/>
          <p:cNvSpPr txBox="1"/>
          <p:nvPr/>
        </p:nvSpPr>
        <p:spPr>
          <a:xfrm>
            <a:off x="9057973" y="5682051"/>
            <a:ext cx="108452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"/>
          <p:cNvSpPr txBox="1">
            <a:spLocks noGrp="1"/>
          </p:cNvSpPr>
          <p:nvPr>
            <p:ph type="title"/>
          </p:nvPr>
        </p:nvSpPr>
        <p:spPr>
          <a:xfrm>
            <a:off x="1828800" y="451048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dirty="0"/>
              <a:t>GEAR RATIO LAB SETUP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E20F19-6DD8-4734-A623-D707D37D9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42" y="962989"/>
            <a:ext cx="4439115" cy="332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D5897B-C094-4307-A796-522F79FDFE63}"/>
              </a:ext>
            </a:extLst>
          </p:cNvPr>
          <p:cNvSpPr txBox="1"/>
          <p:nvPr/>
        </p:nvSpPr>
        <p:spPr>
          <a:xfrm>
            <a:off x="5116011" y="429295"/>
            <a:ext cx="151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50-tooth gear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20F26-B377-41A9-9776-6F051DB90E47}"/>
              </a:ext>
            </a:extLst>
          </p:cNvPr>
          <p:cNvSpPr txBox="1"/>
          <p:nvPr/>
        </p:nvSpPr>
        <p:spPr>
          <a:xfrm>
            <a:off x="2476282" y="3558948"/>
            <a:ext cx="151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40-tooth gear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8FCA7-9237-43C0-8442-19097379AD62}"/>
              </a:ext>
            </a:extLst>
          </p:cNvPr>
          <p:cNvSpPr txBox="1"/>
          <p:nvPr/>
        </p:nvSpPr>
        <p:spPr>
          <a:xfrm>
            <a:off x="8736104" y="1350819"/>
            <a:ext cx="151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40-tooth gear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890CC2-65B7-44D3-AD3C-257A60389F7C}"/>
              </a:ext>
            </a:extLst>
          </p:cNvPr>
          <p:cNvSpPr txBox="1"/>
          <p:nvPr/>
        </p:nvSpPr>
        <p:spPr>
          <a:xfrm>
            <a:off x="8615692" y="3196937"/>
            <a:ext cx="151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20-tooth gear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35484C-42D2-4C08-8FED-6C52C7FCA801}"/>
              </a:ext>
            </a:extLst>
          </p:cNvPr>
          <p:cNvSpPr txBox="1"/>
          <p:nvPr/>
        </p:nvSpPr>
        <p:spPr>
          <a:xfrm>
            <a:off x="6095999" y="4356593"/>
            <a:ext cx="151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10-tooth gear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31D6F5-FD16-4741-92A5-974D0F49BF8C}"/>
              </a:ext>
            </a:extLst>
          </p:cNvPr>
          <p:cNvCxnSpPr>
            <a:cxnSpLocks/>
          </p:cNvCxnSpPr>
          <p:nvPr/>
        </p:nvCxnSpPr>
        <p:spPr>
          <a:xfrm flipH="1">
            <a:off x="5791199" y="737072"/>
            <a:ext cx="91440" cy="9215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3D6178-8E92-4502-BFAC-7F11BFDEB410}"/>
              </a:ext>
            </a:extLst>
          </p:cNvPr>
          <p:cNvCxnSpPr>
            <a:cxnSpLocks/>
          </p:cNvCxnSpPr>
          <p:nvPr/>
        </p:nvCxnSpPr>
        <p:spPr>
          <a:xfrm flipH="1">
            <a:off x="7529689" y="1497345"/>
            <a:ext cx="1206415" cy="658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DF3E349-BDC4-4D30-80A0-AD38FF340880}"/>
              </a:ext>
            </a:extLst>
          </p:cNvPr>
          <p:cNvCxnSpPr>
            <a:cxnSpLocks/>
          </p:cNvCxnSpPr>
          <p:nvPr/>
        </p:nvCxnSpPr>
        <p:spPr>
          <a:xfrm flipV="1">
            <a:off x="3576307" y="3196937"/>
            <a:ext cx="702182" cy="3766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78B494-529A-4975-ABDE-24A0E7BBE6C5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7529690" y="3336558"/>
            <a:ext cx="1086002" cy="142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8D93EE-26AC-4249-B918-BA0D94103D77}"/>
              </a:ext>
            </a:extLst>
          </p:cNvPr>
          <p:cNvCxnSpPr>
            <a:cxnSpLocks/>
          </p:cNvCxnSpPr>
          <p:nvPr/>
        </p:nvCxnSpPr>
        <p:spPr>
          <a:xfrm flipV="1">
            <a:off x="6632294" y="3429000"/>
            <a:ext cx="84595" cy="9514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605628" y="218155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b="1" u="sng" dirty="0"/>
              <a:t>WHAT IS A GEAR?</a:t>
            </a:r>
            <a:endParaRPr dirty="0"/>
          </a:p>
        </p:txBody>
      </p:sp>
      <p:sp>
        <p:nvSpPr>
          <p:cNvPr id="150" name="Google Shape;150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892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en-US"/>
              <a:t>A gear is a wheel usually made of metal or plastic with teeth that meshes together with other gears to transfer rotational energy</a:t>
            </a:r>
            <a:endParaRPr/>
          </a:p>
        </p:txBody>
      </p:sp>
      <p:pic>
        <p:nvPicPr>
          <p:cNvPr id="151" name="Google Shape;151;p2" descr="http://www.sharesinv.com/wp-content/uploads/articles/gea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1816" y="205406"/>
            <a:ext cx="1528367" cy="1485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 descr="http://2.bp.blogspot.com/-h3b8NPqI_jw/Tv3YBbKf9SI/AAAAAAAAAhk/wirDpUgbBWc/s1600/BlackSilverandGoldWatch-long+goodby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871" y="2850248"/>
            <a:ext cx="2489453" cy="186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 descr="http://www.right-drill.com/images/HAMMER_DRILL_SHOWING_FA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6609" y="4952593"/>
            <a:ext cx="2462715" cy="184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 descr="http://upload.wikimedia.org/wikipedia/commons/9/93/Shimano_xt_rear_derailleur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4143" y="2818889"/>
            <a:ext cx="3122140" cy="395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 descr="http://mrmercury.webs.com/photos/Number-3/SH%20Gear%20Robot%20wind%20up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1103" y="2850248"/>
            <a:ext cx="3789405" cy="1944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 descr="http://www.shopbuy.org/static/category/original/transmission-gears/10343034-transmission-gears--isolated-on-a-white-background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81102" y="4794366"/>
            <a:ext cx="3789406" cy="197547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"/>
          <p:cNvSpPr/>
          <p:nvPr/>
        </p:nvSpPr>
        <p:spPr>
          <a:xfrm>
            <a:off x="130178" y="3822307"/>
            <a:ext cx="95090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Watch/</a:t>
            </a:r>
            <a:endParaRPr sz="16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Clock</a:t>
            </a:r>
            <a:endParaRPr sz="1600" b="0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228738" y="4952593"/>
            <a:ext cx="6094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Drill</a:t>
            </a:r>
            <a:endParaRPr sz="2000" b="0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3464142" y="5323751"/>
            <a:ext cx="116430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Bicycle</a:t>
            </a:r>
            <a:endParaRPr sz="2000" dirty="0"/>
          </a:p>
        </p:txBody>
      </p:sp>
      <p:sp>
        <p:nvSpPr>
          <p:cNvPr id="160" name="Google Shape;160;p2"/>
          <p:cNvSpPr/>
          <p:nvPr/>
        </p:nvSpPr>
        <p:spPr>
          <a:xfrm>
            <a:off x="8799650" y="3766568"/>
            <a:ext cx="108876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Wind-up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Toys</a:t>
            </a: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7473244" y="6350279"/>
            <a:ext cx="31324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Vehicle Transmission</a:t>
            </a:r>
            <a:endParaRPr sz="2000" b="0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308921" y="183621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 b="1" u="sng"/>
              <a:t>DIFFERENT TYPES OF GEARS</a:t>
            </a:r>
            <a:endParaRPr/>
          </a:p>
        </p:txBody>
      </p:sp>
      <p:pic>
        <p:nvPicPr>
          <p:cNvPr id="167" name="Google Shape;167;p3" descr="http://upload.wikimedia.org/wikipedia/commons/c/c3/Worm_Gear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9573" y="1494866"/>
            <a:ext cx="2727375" cy="1944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 descr="http://www.offroaders.com/tech/winches/images/spur-gear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8743" y="1886419"/>
            <a:ext cx="1657350" cy="155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 descr="http://www.ever-power.biz/bevel-gears-11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7160" y="4898850"/>
            <a:ext cx="2259925" cy="1751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 descr="http://www.technologystudent.com/images3/chain1.gi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94608" y="3714750"/>
            <a:ext cx="476250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"/>
          <p:cNvSpPr/>
          <p:nvPr/>
        </p:nvSpPr>
        <p:spPr>
          <a:xfrm>
            <a:off x="774585" y="1690688"/>
            <a:ext cx="32441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Spur Gears</a:t>
            </a:r>
            <a:endParaRPr dirty="0"/>
          </a:p>
        </p:txBody>
      </p:sp>
      <p:sp>
        <p:nvSpPr>
          <p:cNvPr id="172" name="Google Shape;172;p3"/>
          <p:cNvSpPr/>
          <p:nvPr/>
        </p:nvSpPr>
        <p:spPr>
          <a:xfrm>
            <a:off x="1535074" y="3975520"/>
            <a:ext cx="46738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Bevel Gears</a:t>
            </a:r>
            <a:endParaRPr dirty="0"/>
          </a:p>
        </p:txBody>
      </p:sp>
      <p:sp>
        <p:nvSpPr>
          <p:cNvPr id="173" name="Google Shape;173;p3"/>
          <p:cNvSpPr/>
          <p:nvPr/>
        </p:nvSpPr>
        <p:spPr>
          <a:xfrm>
            <a:off x="7002627" y="582004"/>
            <a:ext cx="4762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Worm Gears</a:t>
            </a:r>
            <a:endParaRPr dirty="0"/>
          </a:p>
        </p:txBody>
      </p:sp>
      <p:sp>
        <p:nvSpPr>
          <p:cNvPr id="174" name="Google Shape;174;p3"/>
          <p:cNvSpPr/>
          <p:nvPr/>
        </p:nvSpPr>
        <p:spPr>
          <a:xfrm>
            <a:off x="7194608" y="3546773"/>
            <a:ext cx="47625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cap="none" dirty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Pulley Gears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>
            <a:spLocks noGrp="1"/>
          </p:cNvSpPr>
          <p:nvPr>
            <p:ph type="title"/>
          </p:nvPr>
        </p:nvSpPr>
        <p:spPr>
          <a:xfrm>
            <a:off x="684212" y="88327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GEAR RATIOS</a:t>
            </a:r>
            <a:endParaRPr/>
          </a:p>
        </p:txBody>
      </p:sp>
      <p:sp>
        <p:nvSpPr>
          <p:cNvPr id="180" name="Google Shape;180;p4"/>
          <p:cNvSpPr txBox="1">
            <a:spLocks noGrp="1"/>
          </p:cNvSpPr>
          <p:nvPr>
            <p:ph type="body" idx="1"/>
          </p:nvPr>
        </p:nvSpPr>
        <p:spPr>
          <a:xfrm>
            <a:off x="758352" y="1180071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en-US" dirty="0"/>
              <a:t>What is a Ratio?</a:t>
            </a:r>
            <a:endParaRPr dirty="0"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1440"/>
              <a:buChar char="▶"/>
            </a:pPr>
            <a:r>
              <a:rPr lang="en-US" dirty="0">
                <a:solidFill>
                  <a:srgbClr val="FF0000"/>
                </a:solidFill>
              </a:rPr>
              <a:t>The number of times one number can be found within another.</a:t>
            </a:r>
            <a:endParaRPr dirty="0"/>
          </a:p>
          <a:p>
            <a:pPr marL="457200" lvl="1" indent="0" algn="l" rtl="0">
              <a:spcBef>
                <a:spcPts val="960"/>
              </a:spcBef>
              <a:spcAft>
                <a:spcPts val="0"/>
              </a:spcAft>
              <a:buSzPts val="1440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Example: There are three 2’s in six  [6/2 =3]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dirty="0"/>
              <a:t>What is a Gear Ratio?</a:t>
            </a:r>
            <a:endParaRPr dirty="0"/>
          </a:p>
          <a:p>
            <a:pPr marL="742950" lvl="1" indent="-285750" algn="l" rtl="0">
              <a:spcBef>
                <a:spcPts val="960"/>
              </a:spcBef>
              <a:spcAft>
                <a:spcPts val="0"/>
              </a:spcAft>
              <a:buSzPts val="1440"/>
              <a:buChar char="▶"/>
            </a:pP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b="1" dirty="0">
                <a:solidFill>
                  <a:srgbClr val="FF0000"/>
                </a:solidFill>
              </a:rPr>
              <a:t>Gear Ratio </a:t>
            </a:r>
            <a:r>
              <a:rPr lang="en-US" dirty="0">
                <a:solidFill>
                  <a:srgbClr val="FF0000"/>
                </a:solidFill>
              </a:rPr>
              <a:t>is the number of times a gear will turn in full when compared to another gear</a:t>
            </a:r>
            <a:endParaRPr dirty="0"/>
          </a:p>
        </p:txBody>
      </p:sp>
      <p:pic>
        <p:nvPicPr>
          <p:cNvPr id="181" name="Google Shape;181;p4" descr="http://www.mechanical-toys.com/Images/gears4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5551" y="4720281"/>
            <a:ext cx="3064727" cy="201046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/>
          <p:nvPr/>
        </p:nvSpPr>
        <p:spPr>
          <a:xfrm>
            <a:off x="4569904" y="5562985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sp>
        <p:nvSpPr>
          <p:cNvPr id="183" name="Google Shape;183;p4"/>
          <p:cNvSpPr/>
          <p:nvPr/>
        </p:nvSpPr>
        <p:spPr>
          <a:xfrm>
            <a:off x="5523993" y="5562985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184" name="Google Shape;184;p4"/>
          <p:cNvSpPr/>
          <p:nvPr/>
        </p:nvSpPr>
        <p:spPr>
          <a:xfrm>
            <a:off x="5124235" y="5564698"/>
            <a:ext cx="2551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2000" b="0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387650" y="219530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FINDING GEAR RATIOS</a:t>
            </a:r>
            <a:br>
              <a:rPr lang="en-US"/>
            </a:br>
            <a:r>
              <a:rPr lang="en-US" sz="2000"/>
              <a:t>TWO GEARS</a:t>
            </a:r>
            <a:endParaRPr/>
          </a:p>
        </p:txBody>
      </p:sp>
      <p:pic>
        <p:nvPicPr>
          <p:cNvPr id="190" name="Google Shape;190;p5" descr="Determine Gear Ratio Step 1 Version 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67586" y="1595518"/>
            <a:ext cx="6622337" cy="497169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"/>
          <p:cNvSpPr txBox="1"/>
          <p:nvPr/>
        </p:nvSpPr>
        <p:spPr>
          <a:xfrm>
            <a:off x="3646967" y="4657060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Driver Gear</a:t>
            </a:r>
            <a:endParaRPr/>
          </a:p>
        </p:txBody>
      </p:sp>
      <p:sp>
        <p:nvSpPr>
          <p:cNvPr id="192" name="Google Shape;192;p5"/>
          <p:cNvSpPr txBox="1"/>
          <p:nvPr/>
        </p:nvSpPr>
        <p:spPr>
          <a:xfrm>
            <a:off x="5787655" y="4754983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Driven Gear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288796" y="217239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FINDING GEAR RATIOS</a:t>
            </a:r>
            <a:br>
              <a:rPr lang="en-US"/>
            </a:br>
            <a:r>
              <a:rPr lang="en-US" sz="2000"/>
              <a:t>COUNT THE TEETH ON EACH GEAR</a:t>
            </a:r>
            <a:endParaRPr/>
          </a:p>
        </p:txBody>
      </p:sp>
      <p:pic>
        <p:nvPicPr>
          <p:cNvPr id="198" name="Google Shape;198;p6" descr="Determine Gear Ratio Step 2 Version 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304407"/>
            <a:ext cx="6065421" cy="4553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 descr="Determine Gear Ratio Step 3 Version 4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096048" y="2304407"/>
            <a:ext cx="6095952" cy="455359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 txBox="1"/>
          <p:nvPr/>
        </p:nvSpPr>
        <p:spPr>
          <a:xfrm>
            <a:off x="925033" y="2721935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Driver Gear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6485860" y="3059668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Driver Gear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3032710" y="2721935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Driven Gear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10710530" y="2690336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Driven Gear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115802" y="12257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FINDING GEAR RATIOS</a:t>
            </a:r>
            <a:br>
              <a:rPr lang="en-US"/>
            </a:br>
            <a:r>
              <a:rPr lang="en-US" sz="2000"/>
              <a:t>DIVIDE ONE TEETH COUNT BY THE OTHER</a:t>
            </a:r>
            <a:endParaRPr/>
          </a:p>
        </p:txBody>
      </p:sp>
      <p:pic>
        <p:nvPicPr>
          <p:cNvPr id="209" name="Google Shape;209;p7" descr="Determine Gear Ratio Step 4 Version 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5802" y="1743247"/>
            <a:ext cx="6149034" cy="461636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7"/>
          <p:cNvSpPr txBox="1">
            <a:spLocks noGrp="1"/>
          </p:cNvSpPr>
          <p:nvPr>
            <p:ph type="body" idx="2"/>
          </p:nvPr>
        </p:nvSpPr>
        <p:spPr>
          <a:xfrm>
            <a:off x="6474941" y="1589902"/>
            <a:ext cx="5132644" cy="3872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47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en-US"/>
              <a:t> </a:t>
            </a:r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4533987" y="1873559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Driven Gear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666215" y="1969253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Driver Gear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110452" y="163348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LET’S GIVE IT A TRY!</a:t>
            </a:r>
            <a:br>
              <a:rPr lang="en-US"/>
            </a:br>
            <a:r>
              <a:rPr lang="en-US" sz="2000"/>
              <a:t>WHAT ARE THE RATIOS OF THESE GEAR COMBINATIONS?</a:t>
            </a:r>
            <a:endParaRPr/>
          </a:p>
        </p:txBody>
      </p:sp>
      <p:pic>
        <p:nvPicPr>
          <p:cNvPr id="218" name="Google Shape;218;p8" descr="http://ecx.images-amazon.com/images/I/71tUQBb0fN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864" y="1690688"/>
            <a:ext cx="1954726" cy="19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8" descr="http://ecx.images-amazon.com/images/I/71tUQBb0fN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9546" y="1690688"/>
            <a:ext cx="1954726" cy="195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/>
          <p:nvPr/>
        </p:nvSpPr>
        <p:spPr>
          <a:xfrm>
            <a:off x="971120" y="2917908"/>
            <a:ext cx="10622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 teeth</a:t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2795802" y="2917908"/>
            <a:ext cx="10622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 teeth</a:t>
            </a:r>
            <a:endParaRPr/>
          </a:p>
        </p:txBody>
      </p:sp>
      <p:pic>
        <p:nvPicPr>
          <p:cNvPr id="222" name="Google Shape;222;p8" descr="http://kineticsculpture.pbworks.com/f/1233676563/Picture%2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49546" y="4754020"/>
            <a:ext cx="1619087" cy="139591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8"/>
          <p:cNvSpPr/>
          <p:nvPr/>
        </p:nvSpPr>
        <p:spPr>
          <a:xfrm>
            <a:off x="2568793" y="5472782"/>
            <a:ext cx="10622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000" b="0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 teeth</a:t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222116" y="1402146"/>
            <a:ext cx="38023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222116" y="4273032"/>
            <a:ext cx="38023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/>
          </a:p>
        </p:txBody>
      </p:sp>
      <p:pic>
        <p:nvPicPr>
          <p:cNvPr id="226" name="Google Shape;226;p8" descr="http://cdn3.volusion.com/9jon3.pys6q/v/vspfiles/photos/2600-644-2.jpg?139239467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1889" y="2230328"/>
            <a:ext cx="3346389" cy="327276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8"/>
          <p:cNvSpPr/>
          <p:nvPr/>
        </p:nvSpPr>
        <p:spPr>
          <a:xfrm>
            <a:off x="7130190" y="4285067"/>
            <a:ext cx="1711431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</a:t>
            </a:r>
            <a:r>
              <a:rPr lang="en-US" sz="3000" b="1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teeth</a:t>
            </a:r>
            <a:endParaRPr/>
          </a:p>
        </p:txBody>
      </p:sp>
      <p:pic>
        <p:nvPicPr>
          <p:cNvPr id="228" name="Google Shape;228;p8" descr="http://ecx.images-amazon.com/images/I/51drEaBA4XL._SX270_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15014" y="3171377"/>
            <a:ext cx="1185047" cy="110165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/>
          <p:nvPr/>
        </p:nvSpPr>
        <p:spPr>
          <a:xfrm>
            <a:off x="9659987" y="4188914"/>
            <a:ext cx="106221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</a:t>
            </a:r>
            <a:r>
              <a:rPr lang="en-US" sz="2000" b="0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teeth</a:t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6136241" y="2299318"/>
            <a:ext cx="38023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3000" b="0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1213662" y="3534368"/>
            <a:ext cx="4683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3147075" y="3522287"/>
            <a:ext cx="4683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2250900" y="3534368"/>
            <a:ext cx="3273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sz="4000" b="0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2221315" y="6085934"/>
            <a:ext cx="3273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sz="4000" b="0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1252328" y="6149936"/>
            <a:ext cx="46839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entury Gothic"/>
                <a:sym typeface="Century Gothic"/>
              </a:rPr>
              <a:t>2</a:t>
            </a:r>
            <a:endParaRPr dirty="0"/>
          </a:p>
        </p:txBody>
      </p:sp>
      <p:sp>
        <p:nvSpPr>
          <p:cNvPr id="236" name="Google Shape;236;p8"/>
          <p:cNvSpPr/>
          <p:nvPr/>
        </p:nvSpPr>
        <p:spPr>
          <a:xfrm>
            <a:off x="2870422" y="6145014"/>
            <a:ext cx="4683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4000" b="0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10436394" y="5019818"/>
            <a:ext cx="32733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</a:t>
            </a:r>
            <a:endParaRPr sz="4000" b="0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8"/>
          <p:cNvSpPr/>
          <p:nvPr/>
        </p:nvSpPr>
        <p:spPr>
          <a:xfrm>
            <a:off x="9539138" y="5054307"/>
            <a:ext cx="4683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4000" b="0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8"/>
          <p:cNvSpPr/>
          <p:nvPr/>
        </p:nvSpPr>
        <p:spPr>
          <a:xfrm>
            <a:off x="11217645" y="5016089"/>
            <a:ext cx="4683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4000" b="0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0" name="Google Shape;240;p8" descr="http://us.cdn2.123rf.com/168nwm/luchschen/luchschen0907/luchschen090700041/5217148-flech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2940569" y="1802157"/>
            <a:ext cx="662881" cy="49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8" descr="http://us.cdn2.123rf.com/168nwm/luchschen/luchschen0907/luchschen090700041/5217148-flecha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 flipH="1">
            <a:off x="1165707" y="1821805"/>
            <a:ext cx="673040" cy="49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 descr="http://us.cdn2.123rf.com/168nwm/luchschen/luchschen0907/luchschen090700041/5217148-flech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2767461" y="4911089"/>
            <a:ext cx="662881" cy="49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 descr="http://us.cdn2.123rf.com/168nwm/luchschen/luchschen0907/luchschen090700041/5217148-flech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800000">
            <a:off x="9676096" y="3273706"/>
            <a:ext cx="662881" cy="49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 descr="http://us.cdn2.123rf.com/168nwm/luchschen/luchschen0907/luchschen090700041/5217148-flecha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10800000" flipH="1">
            <a:off x="7375165" y="2723143"/>
            <a:ext cx="1221483" cy="49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 descr="http://ecx.images-amazon.com/images/I/71tUQBb0fN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508" y="4292267"/>
            <a:ext cx="1954726" cy="195262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/>
          <p:nvPr/>
        </p:nvSpPr>
        <p:spPr>
          <a:xfrm>
            <a:off x="1069764" y="5480643"/>
            <a:ext cx="10622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 teeth</a:t>
            </a:r>
            <a:endParaRPr dirty="0"/>
          </a:p>
        </p:txBody>
      </p:sp>
      <p:pic>
        <p:nvPicPr>
          <p:cNvPr id="247" name="Google Shape;247;p8" descr="http://us.cdn2.123rf.com/168nwm/luchschen/luchschen0907/luchschen090700041/5217148-flecha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 flipH="1">
            <a:off x="1276054" y="4505439"/>
            <a:ext cx="673040" cy="49716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8"/>
          <p:cNvSpPr txBox="1"/>
          <p:nvPr/>
        </p:nvSpPr>
        <p:spPr>
          <a:xfrm>
            <a:off x="750640" y="1402460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Driven Gear</a:t>
            </a:r>
            <a:endParaRPr dirty="0"/>
          </a:p>
        </p:txBody>
      </p:sp>
      <p:sp>
        <p:nvSpPr>
          <p:cNvPr id="249" name="Google Shape;249;p8"/>
          <p:cNvSpPr txBox="1"/>
          <p:nvPr/>
        </p:nvSpPr>
        <p:spPr>
          <a:xfrm>
            <a:off x="2551934" y="1384983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Driver Gear</a:t>
            </a:r>
            <a:endParaRPr dirty="0"/>
          </a:p>
        </p:txBody>
      </p:sp>
      <p:sp>
        <p:nvSpPr>
          <p:cNvPr id="250" name="Google Shape;250;p8"/>
          <p:cNvSpPr txBox="1"/>
          <p:nvPr/>
        </p:nvSpPr>
        <p:spPr>
          <a:xfrm>
            <a:off x="3307772" y="4622239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Driver Gear</a:t>
            </a:r>
            <a:endParaRPr dirty="0"/>
          </a:p>
        </p:txBody>
      </p:sp>
      <p:sp>
        <p:nvSpPr>
          <p:cNvPr id="251" name="Google Shape;251;p8"/>
          <p:cNvSpPr txBox="1"/>
          <p:nvPr/>
        </p:nvSpPr>
        <p:spPr>
          <a:xfrm>
            <a:off x="9748278" y="2808422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Driver Gear</a:t>
            </a:r>
            <a:endParaRPr dirty="0"/>
          </a:p>
        </p:txBody>
      </p:sp>
      <p:sp>
        <p:nvSpPr>
          <p:cNvPr id="252" name="Google Shape;252;p8"/>
          <p:cNvSpPr txBox="1"/>
          <p:nvPr/>
        </p:nvSpPr>
        <p:spPr>
          <a:xfrm>
            <a:off x="7245743" y="1956144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Driven Gear</a:t>
            </a:r>
            <a:endParaRPr dirty="0"/>
          </a:p>
        </p:txBody>
      </p:sp>
      <p:sp>
        <p:nvSpPr>
          <p:cNvPr id="253" name="Google Shape;253;p8"/>
          <p:cNvSpPr txBox="1"/>
          <p:nvPr/>
        </p:nvSpPr>
        <p:spPr>
          <a:xfrm>
            <a:off x="-24861" y="4029521"/>
            <a:ext cx="1658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Driven Gear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"/>
          <p:cNvSpPr txBox="1">
            <a:spLocks noGrp="1"/>
          </p:cNvSpPr>
          <p:nvPr>
            <p:ph type="title"/>
          </p:nvPr>
        </p:nvSpPr>
        <p:spPr>
          <a:xfrm>
            <a:off x="198179" y="88326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US"/>
              <a:t>TORQUE VS. SPEED</a:t>
            </a:r>
            <a:endParaRPr/>
          </a:p>
        </p:txBody>
      </p:sp>
      <p:sp>
        <p:nvSpPr>
          <p:cNvPr id="259" name="Google Shape;259;p9"/>
          <p:cNvSpPr txBox="1">
            <a:spLocks noGrp="1"/>
          </p:cNvSpPr>
          <p:nvPr>
            <p:ph type="body" idx="1"/>
          </p:nvPr>
        </p:nvSpPr>
        <p:spPr>
          <a:xfrm>
            <a:off x="379412" y="1443679"/>
            <a:ext cx="10165020" cy="463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600"/>
              <a:buChar char="▶"/>
            </a:pPr>
            <a:r>
              <a:rPr lang="en-US" dirty="0">
                <a:solidFill>
                  <a:schemeClr val="lt1"/>
                </a:solidFill>
              </a:rPr>
              <a:t>What is torque?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rgbClr val="FF0000"/>
                </a:solidFill>
              </a:rPr>
              <a:t>Torque is </a:t>
            </a:r>
            <a:r>
              <a:rPr lang="en-US" dirty="0">
                <a:solidFill>
                  <a:srgbClr val="FF0000"/>
                </a:solidFill>
              </a:rPr>
              <a:t>a measure of the force needed to get an object to rotate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dirty="0">
                <a:solidFill>
                  <a:schemeClr val="lt1"/>
                </a:solidFill>
              </a:rPr>
              <a:t>What is speed ?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 dirty="0">
                <a:solidFill>
                  <a:srgbClr val="FF0000"/>
                </a:solidFill>
              </a:rPr>
              <a:t>Speed is how fast your gears are spinning.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dirty="0">
                <a:solidFill>
                  <a:srgbClr val="FF0000"/>
                </a:solidFill>
              </a:rPr>
              <a:t>*Rotations per Minute (RPM)</a:t>
            </a:r>
            <a:endParaRPr sz="2000" dirty="0">
              <a:solidFill>
                <a:srgbClr val="FF0000"/>
              </a:solidFill>
            </a:endParaRPr>
          </a:p>
          <a:p>
            <a:pPr marL="285750" lvl="0" indent="-18415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▶"/>
            </a:pPr>
            <a:r>
              <a:rPr lang="en-US" dirty="0">
                <a:solidFill>
                  <a:schemeClr val="lt1"/>
                </a:solidFill>
              </a:rPr>
              <a:t>Torque and speed are relative to one another when comparing them with the output power of the motor.</a:t>
            </a:r>
            <a:endParaRPr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	</a:t>
            </a:r>
            <a:r>
              <a:rPr lang="en-US" sz="2500" b="1" dirty="0">
                <a:solidFill>
                  <a:srgbClr val="FF0000"/>
                </a:solidFill>
              </a:rPr>
              <a:t>POWER = Torque * Speed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397</Words>
  <Application>Microsoft Office PowerPoint</Application>
  <PresentationFormat>Widescreen</PresentationFormat>
  <Paragraphs>101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Noto Sans Symbols</vt:lpstr>
      <vt:lpstr>Slice</vt:lpstr>
      <vt:lpstr>INTRODUCTION TO GEARS       &amp;  GEAR RATIOS</vt:lpstr>
      <vt:lpstr>WHAT IS A GEAR?</vt:lpstr>
      <vt:lpstr>DIFFERENT TYPES OF GEARS</vt:lpstr>
      <vt:lpstr>GEAR RATIOS</vt:lpstr>
      <vt:lpstr>FINDING GEAR RATIOS TWO GEARS</vt:lpstr>
      <vt:lpstr>FINDING GEAR RATIOS COUNT THE TEETH ON EACH GEAR</vt:lpstr>
      <vt:lpstr>FINDING GEAR RATIOS DIVIDE ONE TEETH COUNT BY THE OTHER</vt:lpstr>
      <vt:lpstr>LET’S GIVE IT A TRY! WHAT ARE THE RATIOS OF THESE GEAR COMBINATIONS?</vt:lpstr>
      <vt:lpstr>TORQUE VS. SPEED</vt:lpstr>
      <vt:lpstr>TORQUE VS. SPEED (CONT.)</vt:lpstr>
      <vt:lpstr>PowerPoint Presentation</vt:lpstr>
      <vt:lpstr>LET’S GIVE IT A TRY! WHICH ONE OF THESE WILL GIVE YOU MORE TORQUE AND WHICH ONE WILL GIVE YOU MORE SPEED?</vt:lpstr>
      <vt:lpstr>GEAR RATIO LAB SETUP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GEARS       &amp;  GEAR RATIOS</dc:title>
  <dc:creator>Nathan Charron</dc:creator>
  <cp:lastModifiedBy>Staff</cp:lastModifiedBy>
  <cp:revision>7</cp:revision>
  <dcterms:created xsi:type="dcterms:W3CDTF">2015-03-24T13:52:53Z</dcterms:created>
  <dcterms:modified xsi:type="dcterms:W3CDTF">2022-01-21T15:03:27Z</dcterms:modified>
</cp:coreProperties>
</file>